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313" r:id="rId6"/>
    <p:sldId id="295" r:id="rId7"/>
    <p:sldId id="310" r:id="rId8"/>
    <p:sldId id="307" r:id="rId9"/>
    <p:sldId id="314" r:id="rId10"/>
    <p:sldId id="316" r:id="rId11"/>
    <p:sldId id="317" r:id="rId12"/>
    <p:sldId id="311" r:id="rId13"/>
    <p:sldId id="303" r:id="rId14"/>
    <p:sldId id="319" r:id="rId15"/>
    <p:sldId id="320" r:id="rId16"/>
    <p:sldId id="321" r:id="rId17"/>
    <p:sldId id="312" r:id="rId18"/>
    <p:sldId id="28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0C0C"/>
    <a:srgbClr val="5899D4"/>
    <a:srgbClr val="ED7D31"/>
    <a:srgbClr val="6EAC44"/>
    <a:srgbClr val="FB7487"/>
    <a:srgbClr val="BC1A41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6"/>
    <p:restoredTop sz="93695" autoAdjust="0"/>
  </p:normalViewPr>
  <p:slideViewPr>
    <p:cSldViewPr snapToGrid="0" snapToObjects="1">
      <p:cViewPr varScale="1">
        <p:scale>
          <a:sx n="151" d="100"/>
          <a:sy n="151" d="100"/>
        </p:scale>
        <p:origin x="408" y="174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2024/3/13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7184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136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658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2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816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615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870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3633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993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8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52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70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718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330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86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1049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3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973694" y="2535199"/>
            <a:ext cx="10110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Learning Cooperative Policies with Graph Networks in Distributed Swarm Systems</a:t>
            </a:r>
            <a:endParaRPr kumimoji="1" lang="zh-CN" altLang="en-US" sz="4400" b="1" spc="300" dirty="0">
              <a:ln w="9525">
                <a:noFill/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5323689" y="4772657"/>
            <a:ext cx="1625766" cy="1212103"/>
            <a:chOff x="5323689" y="4772657"/>
            <a:chExt cx="1625766" cy="121210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323689" y="5707761"/>
              <a:ext cx="16257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2023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9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18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5632223" y="4772657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汇报人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5574515" y="5111211"/>
              <a:ext cx="11464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傅连浩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5A275BCB-985E-4768-843A-08081B8EA88F}"/>
              </a:ext>
            </a:extLst>
          </p:cNvPr>
          <p:cNvSpPr txBox="1"/>
          <p:nvPr/>
        </p:nvSpPr>
        <p:spPr>
          <a:xfrm>
            <a:off x="664274" y="6488668"/>
            <a:ext cx="11280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dirty="0"/>
              <a:t>[1] </a:t>
            </a:r>
            <a:r>
              <a:rPr lang="zh-CN" altLang="en-US" sz="900" dirty="0"/>
              <a:t>T. Zhang, Z. Liu, Z. Pu, J. Yi, X. Ai and W. Yuan, "Learning Cooperative Policies with Graph Networks in Distributed Swarm Systems," 2023 International Joint Conference on Neural Networks (IJCNN), Gold Coast, Australia, 2023, pp. 1-8, doi: 10.1109/IJCNN54540.2023.10191136.</a:t>
            </a:r>
          </a:p>
        </p:txBody>
      </p: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0BE8097A-6B77-4F07-A8E5-E9918927F109}"/>
              </a:ext>
            </a:extLst>
          </p:cNvPr>
          <p:cNvSpPr/>
          <p:nvPr/>
        </p:nvSpPr>
        <p:spPr>
          <a:xfrm>
            <a:off x="600168" y="5081983"/>
            <a:ext cx="4082143" cy="50044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1D5D8EA-4E8F-4C79-A9A6-CF2FD9488025}"/>
              </a:ext>
            </a:extLst>
          </p:cNvPr>
          <p:cNvSpPr/>
          <p:nvPr/>
        </p:nvSpPr>
        <p:spPr>
          <a:xfrm>
            <a:off x="600169" y="3398929"/>
            <a:ext cx="4082143" cy="50044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1B2F5CC-EA8B-407C-9E0D-B100D57DB1C9}"/>
              </a:ext>
            </a:extLst>
          </p:cNvPr>
          <p:cNvSpPr/>
          <p:nvPr/>
        </p:nvSpPr>
        <p:spPr>
          <a:xfrm>
            <a:off x="600169" y="1715875"/>
            <a:ext cx="4082143" cy="5004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48477"/>
            <a:chOff x="0" y="-1"/>
            <a:chExt cx="12192000" cy="6848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43811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Method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BA0969-E066-4F57-8ECE-9D072CA6A73D}"/>
              </a:ext>
            </a:extLst>
          </p:cNvPr>
          <p:cNvSpPr txBox="1"/>
          <p:nvPr/>
        </p:nvSpPr>
        <p:spPr>
          <a:xfrm>
            <a:off x="32506" y="934799"/>
            <a:ext cx="16138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RGAT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CE5C69-3152-4011-801F-033FA01D0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071" y="977592"/>
            <a:ext cx="6026246" cy="1937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891537-E94A-44F6-B15D-C06F2D81C7FD}"/>
                  </a:ext>
                </a:extLst>
              </p:cNvPr>
              <p:cNvSpPr txBox="1"/>
              <p:nvPr/>
            </p:nvSpPr>
            <p:spPr>
              <a:xfrm>
                <a:off x="6039926" y="3045997"/>
                <a:ext cx="5367049" cy="318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Relevant </a:t>
                </a:r>
                <a:r>
                  <a:rPr kumimoji="1" lang="en-US" altLang="zh-CN" sz="1200" i="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Attention</a:t>
                </a:r>
                <a:r>
                  <a:rPr kumimoji="1" lang="en-US" altLang="zh-CN" sz="1200" b="0" i="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{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}=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𝑓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(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𝐵𝑖𝐿𝑆𝑇𝑀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({[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]||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}))</m:t>
                      </m:r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𝑟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𝑔𝑢𝑚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,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   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𝑖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,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𝑟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is 0 or 1</a:t>
                </a:r>
                <a:endParaRPr kumimoji="1" lang="en-US" altLang="zh-CN" sz="1200" b="0" i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GAT: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𝐿𝑒𝑎𝑘𝑙𝑦𝑅𝑒𝐿𝑈</m:t>
                      </m:r>
                      <m:r>
                        <a:rPr kumimoji="1" lang="en-US" altLang="zh-CN" sz="1200" b="1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d>
                            <m:dPr>
                              <m:begChr m:val="|"/>
                              <m:endChr m:val="]"/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1200" b="1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kumimoji="1" lang="en-US" altLang="zh-CN" sz="1200" b="1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120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kumimoji="1" lang="en-US" altLang="zh-CN" sz="120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20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zh-CN" altLang="en-US" sz="1200" b="0" i="1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1" lang="en-US" altLang="zh-CN" sz="120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120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200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200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bSup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CN" sz="120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kumimoji="1" lang="en-US" altLang="zh-CN" sz="1200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  <a:cs typeface="Times New Roman" panose="02020603050405020304" pitchFamily="18" charset="0"/>
                                            </a:rPr>
                                            <m:t>𝑒𝑥𝑝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CN" sz="1200" i="1" smtClean="0">
                                                  <a:latin typeface="Cambria Math" panose="02040503050406030204" pitchFamily="18" charset="0"/>
                                                  <a:ea typeface="Source Han Sans SC Normal" panose="020B0400000000000000" pitchFamily="34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sz="1200" i="1" smtClean="0">
                                                      <a:latin typeface="Cambria Math" panose="02040503050406030204" pitchFamily="18" charset="0"/>
                                                      <a:ea typeface="Source Han Sans SC Normal" panose="020B0400000000000000" pitchFamily="34" charset="-128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zh-CN" altLang="en-US" sz="1200" b="0" i="1">
                                                      <a:latin typeface="Cambria Math" panose="02040503050406030204" pitchFamily="18" charset="0"/>
                                                      <a:ea typeface="Source Han Sans SC Normal" panose="020B0400000000000000" pitchFamily="34" charset="-128"/>
                                                      <a:cs typeface="Times New Roman" panose="02020603050405020304" pitchFamily="18" charset="0"/>
                                                    </a:rPr>
                                                    <m:t>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sz="1200" b="0" i="1" smtClean="0">
                                                      <a:latin typeface="Cambria Math" panose="02040503050406030204" pitchFamily="18" charset="0"/>
                                                      <a:ea typeface="Source Han Sans SC Normal" panose="020B0400000000000000" pitchFamily="34" charset="-128"/>
                                                      <a:cs typeface="Times New Roman" panose="02020603050405020304" pitchFamily="18" charset="0"/>
                                                    </a:rPr>
                                                    <m:t>𝑖𝑟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      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CN" sz="120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  <a:cs typeface="Times New Roman" panose="020206030504050203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=1,</m:t>
                              </m:r>
                            </m:e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0                                  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𝑐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C891537-E94A-44F6-B15D-C06F2D81C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926" y="3045997"/>
                <a:ext cx="5367049" cy="31863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CA3067B-9BF6-45C6-8479-5AF37ADC25A0}"/>
              </a:ext>
            </a:extLst>
          </p:cNvPr>
          <p:cNvSpPr txBox="1"/>
          <p:nvPr/>
        </p:nvSpPr>
        <p:spPr>
          <a:xfrm>
            <a:off x="600169" y="1758517"/>
            <a:ext cx="4082143" cy="416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Full Connected Communication Topology</a:t>
            </a:r>
            <a:endParaRPr kumimoji="1" lang="zh-CN" altLang="en-US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C46686-4237-4239-8AD7-F8D6F549CE3C}"/>
              </a:ext>
            </a:extLst>
          </p:cNvPr>
          <p:cNvSpPr txBox="1"/>
          <p:nvPr/>
        </p:nvSpPr>
        <p:spPr>
          <a:xfrm>
            <a:off x="892203" y="3454838"/>
            <a:ext cx="3498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ommunication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opology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C41B7F3-DA7F-4933-8AA5-FD423259BE78}"/>
              </a:ext>
            </a:extLst>
          </p:cNvPr>
          <p:cNvSpPr txBox="1"/>
          <p:nvPr/>
        </p:nvSpPr>
        <p:spPr>
          <a:xfrm>
            <a:off x="2701192" y="2648637"/>
            <a:ext cx="216025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Relevant Attention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532D159-BDDD-4118-B5B0-36DA16220F9D}"/>
              </a:ext>
            </a:extLst>
          </p:cNvPr>
          <p:cNvSpPr txBox="1"/>
          <p:nvPr/>
        </p:nvSpPr>
        <p:spPr>
          <a:xfrm>
            <a:off x="1413395" y="5103967"/>
            <a:ext cx="245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nteraction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mbedding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85E5FE-8E50-4C8D-A8DD-03C28F5EE0B3}"/>
              </a:ext>
            </a:extLst>
          </p:cNvPr>
          <p:cNvSpPr txBox="1"/>
          <p:nvPr/>
        </p:nvSpPr>
        <p:spPr>
          <a:xfrm>
            <a:off x="2741161" y="4222666"/>
            <a:ext cx="666459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GAT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1EDEB52-69CA-449E-8CFC-9AE74AAC678B}"/>
              </a:ext>
            </a:extLst>
          </p:cNvPr>
          <p:cNvSpPr/>
          <p:nvPr/>
        </p:nvSpPr>
        <p:spPr>
          <a:xfrm>
            <a:off x="2249819" y="2216318"/>
            <a:ext cx="451373" cy="117807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下 36">
            <a:extLst>
              <a:ext uri="{FF2B5EF4-FFF2-40B4-BE49-F238E27FC236}">
                <a16:creationId xmlns:a16="http://schemas.microsoft.com/office/drawing/2014/main" id="{EA9A4129-3224-42B1-AD80-32439CC1AC7C}"/>
              </a:ext>
            </a:extLst>
          </p:cNvPr>
          <p:cNvSpPr/>
          <p:nvPr/>
        </p:nvSpPr>
        <p:spPr>
          <a:xfrm>
            <a:off x="2249819" y="3899530"/>
            <a:ext cx="451373" cy="117807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3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Method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BAA0C4-25DF-472F-9B3A-7B1F113EC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6" y="1066565"/>
            <a:ext cx="3402491" cy="5132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8EAD4FB-30E9-48C6-89D0-BCAC9763B678}"/>
                  </a:ext>
                </a:extLst>
              </p:cNvPr>
              <p:cNvSpPr txBox="1"/>
              <p:nvPr/>
            </p:nvSpPr>
            <p:spPr>
              <a:xfrm>
                <a:off x="7031762" y="1241203"/>
                <a:ext cx="3231462" cy="380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kumimoji="1" lang="en-US" altLang="zh-CN" sz="16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Actor of Agent </a:t>
                </a:r>
                <a:r>
                  <a:rPr kumimoji="1" lang="en-US" altLang="zh-CN" sz="1600" i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16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parameterized by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𝜃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8EAD4FB-30E9-48C6-89D0-BCAC9763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62" y="1241203"/>
                <a:ext cx="3231462" cy="380489"/>
              </a:xfrm>
              <a:prstGeom prst="rect">
                <a:avLst/>
              </a:prstGeom>
              <a:blipFill>
                <a:blip r:embed="rId7"/>
                <a:stretch>
                  <a:fillRect l="-755" b="-20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197FD59-2299-46B3-91EA-E027DCC04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177" y="1066565"/>
            <a:ext cx="247671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380290" y="962336"/>
            <a:ext cx="6405951" cy="1354216"/>
            <a:chOff x="1654598" y="2374005"/>
            <a:chExt cx="6405951" cy="135421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8" y="2958780"/>
              <a:ext cx="6405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4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Simulations</a:t>
              </a:r>
              <a:endParaRPr kumimoji="1" lang="zh-CN" altLang="en-US" sz="4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id="{08457759-52E6-4FF1-A328-E9EB15277080}"/>
              </a:ext>
            </a:extLst>
          </p:cNvPr>
          <p:cNvSpPr txBox="1"/>
          <p:nvPr/>
        </p:nvSpPr>
        <p:spPr>
          <a:xfrm>
            <a:off x="530516" y="2785597"/>
            <a:ext cx="44985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Simulation Setup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93ACF4-1174-4AA2-871E-113DB9D9B042}"/>
              </a:ext>
            </a:extLst>
          </p:cNvPr>
          <p:cNvSpPr txBox="1"/>
          <p:nvPr/>
        </p:nvSpPr>
        <p:spPr>
          <a:xfrm>
            <a:off x="569328" y="3703072"/>
            <a:ext cx="44985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Results of Coverage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C70AD3-1D99-4EA6-B5C1-4007BC297170}"/>
              </a:ext>
            </a:extLst>
          </p:cNvPr>
          <p:cNvSpPr txBox="1"/>
          <p:nvPr/>
        </p:nvSpPr>
        <p:spPr>
          <a:xfrm>
            <a:off x="530516" y="4620547"/>
            <a:ext cx="44985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Results of Pursuit with Single Prey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384CA9-8DAB-4B70-9557-6EA62095551D}"/>
              </a:ext>
            </a:extLst>
          </p:cNvPr>
          <p:cNvSpPr txBox="1"/>
          <p:nvPr/>
        </p:nvSpPr>
        <p:spPr>
          <a:xfrm>
            <a:off x="530516" y="5458924"/>
            <a:ext cx="44985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Results of Pursuit with Multiple Preys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4DCDC0-B7BC-468B-A2FE-F7D6A7D0CF5B}"/>
              </a:ext>
            </a:extLst>
          </p:cNvPr>
          <p:cNvSpPr txBox="1"/>
          <p:nvPr/>
        </p:nvSpPr>
        <p:spPr>
          <a:xfrm>
            <a:off x="553428" y="6270831"/>
            <a:ext cx="449857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Ablation Studies</a:t>
            </a:r>
          </a:p>
        </p:txBody>
      </p:sp>
    </p:spTree>
    <p:extLst>
      <p:ext uri="{BB962C8B-B14F-4D97-AF65-F5344CB8AC3E}">
        <p14:creationId xmlns:p14="http://schemas.microsoft.com/office/powerpoint/2010/main" val="155627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Simulations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CA0C13-7135-4E94-9B19-5FB9CE6F2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50" y="1465692"/>
            <a:ext cx="6592233" cy="25790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0A2930-A034-416E-B6A9-8F6E9F3524B0}"/>
                  </a:ext>
                </a:extLst>
              </p:cNvPr>
              <p:cNvSpPr txBox="1"/>
              <p:nvPr/>
            </p:nvSpPr>
            <p:spPr>
              <a:xfrm>
                <a:off x="303549" y="4122642"/>
                <a:ext cx="6459063" cy="2305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Coverage: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homogeneous agents are required to cooperatively reach n landmarks without colliding with each other.</a:t>
                </a:r>
              </a:p>
              <a:p>
                <a:pPr marL="171450" indent="-171450">
                  <a:lnSpc>
                    <a:spcPct val="130000"/>
                  </a:lnSpc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Pursuit with single prey: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slower predators need to cooperatively chase one faster prey around a randomly generated environment with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large static obstacles obstructing the way.</a:t>
                </a:r>
              </a:p>
              <a:p>
                <a:pPr marL="171450" indent="-171450">
                  <a:lnSpc>
                    <a:spcPct val="130000"/>
                  </a:lnSpc>
                  <a:buClr>
                    <a:schemeClr val="accent1">
                      <a:lumMod val="75000"/>
                    </a:schemeClr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14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Pursuit with multiple preys: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slower predators need to cooperatively chase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 (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 &lt; 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kumimoji="1" lang="en-US" altLang="zh-CN" sz="14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faster preys. The goal of the predators is to capture all preys, and the preys need to stay away from the predators as much as possible.</a:t>
                </a:r>
                <a:endParaRPr kumimoji="1" lang="zh-CN" altLang="en-US" sz="14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D0A2930-A034-416E-B6A9-8F6E9F352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9" y="4122642"/>
                <a:ext cx="6459063" cy="2305055"/>
              </a:xfrm>
              <a:prstGeom prst="rect">
                <a:avLst/>
              </a:prstGeom>
              <a:blipFill>
                <a:blip r:embed="rId7"/>
                <a:stretch>
                  <a:fillRect l="-189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8E531B5-12CC-4D05-A01E-C01B24FD320C}"/>
              </a:ext>
            </a:extLst>
          </p:cNvPr>
          <p:cNvCxnSpPr/>
          <p:nvPr/>
        </p:nvCxnSpPr>
        <p:spPr>
          <a:xfrm>
            <a:off x="6895783" y="894665"/>
            <a:ext cx="0" cy="5506135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716AB36-B9BC-4693-97E8-C1CCCF0BD64C}"/>
              </a:ext>
            </a:extLst>
          </p:cNvPr>
          <p:cNvSpPr txBox="1"/>
          <p:nvPr/>
        </p:nvSpPr>
        <p:spPr>
          <a:xfrm>
            <a:off x="7028954" y="971853"/>
            <a:ext cx="4766146" cy="29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Baselines: 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LTCB: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uses </a:t>
            </a:r>
            <a:r>
              <a:rPr kumimoji="1" lang="en-US" altLang="zh-CN" sz="1400" b="1" dirty="0">
                <a:solidFill>
                  <a:srgbClr val="CA0C0C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graph attention network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to process the local observation and communication information of the agent, but does </a:t>
            </a:r>
            <a:r>
              <a:rPr kumimoji="1" lang="en-US" altLang="zh-CN" sz="1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not group the local observation and remove redundant communication.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 err="1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DyAN</a:t>
            </a: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uses 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graph neural network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to deal with the local dynamic observation of the agent, and does </a:t>
            </a:r>
            <a:r>
              <a:rPr kumimoji="1" lang="en-US" altLang="zh-CN" sz="1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not involve the attention mechanism.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AERL: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the method uses 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graph attention network 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and </a:t>
            </a:r>
            <a:r>
              <a:rPr kumimoji="1" lang="en-US" altLang="zh-CN" sz="1400" b="1" dirty="0">
                <a:solidFill>
                  <a:srgbClr val="FF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LSTM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to promote communication among agents.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350407-B775-47C1-B164-7033BB033FD1}"/>
              </a:ext>
            </a:extLst>
          </p:cNvPr>
          <p:cNvSpPr txBox="1"/>
          <p:nvPr/>
        </p:nvSpPr>
        <p:spPr>
          <a:xfrm>
            <a:off x="7028954" y="4032752"/>
            <a:ext cx="4766146" cy="234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Metrics: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Success Rate(S%)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Percentage of episodes the agents completed the task.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Mean episode reward (MER)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Mean of episode reward for each agent.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Mean episode length (MEL)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Mean of successful episode length. In addition, the update number (UN) of the network parameters also needs to be noted.</a:t>
            </a:r>
          </a:p>
        </p:txBody>
      </p:sp>
      <p:sp>
        <p:nvSpPr>
          <p:cNvPr id="33" name="文本框 17">
            <a:extLst>
              <a:ext uri="{FF2B5EF4-FFF2-40B4-BE49-F238E27FC236}">
                <a16:creationId xmlns:a16="http://schemas.microsoft.com/office/drawing/2014/main" id="{8D68B06A-0AA1-44B4-80D6-5C9C07BC5CFC}"/>
              </a:ext>
            </a:extLst>
          </p:cNvPr>
          <p:cNvSpPr txBox="1"/>
          <p:nvPr/>
        </p:nvSpPr>
        <p:spPr>
          <a:xfrm>
            <a:off x="81340" y="943502"/>
            <a:ext cx="2414259" cy="369332"/>
          </a:xfrm>
          <a:prstGeom prst="rect">
            <a:avLst/>
          </a:prstGeom>
          <a:solidFill>
            <a:srgbClr val="BC1A4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Simulation Setup</a:t>
            </a:r>
          </a:p>
        </p:txBody>
      </p:sp>
    </p:spTree>
    <p:extLst>
      <p:ext uri="{BB962C8B-B14F-4D97-AF65-F5344CB8AC3E}">
        <p14:creationId xmlns:p14="http://schemas.microsoft.com/office/powerpoint/2010/main" val="332248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Simulations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81B549-5DFC-4FBE-B652-71339229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38" y="873407"/>
            <a:ext cx="11195161" cy="22905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B1F511-D022-434E-863C-C3602FF11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581" y="3180478"/>
            <a:ext cx="4668419" cy="32563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279DA5-9CB1-40FF-AE1B-FE8A93DD54F5}"/>
              </a:ext>
            </a:extLst>
          </p:cNvPr>
          <p:cNvSpPr txBox="1"/>
          <p:nvPr/>
        </p:nvSpPr>
        <p:spPr>
          <a:xfrm>
            <a:off x="514238" y="3520103"/>
            <a:ext cx="6589741" cy="257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Curriculum learning </a:t>
            </a: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is implemented to speed up the learning</a:t>
            </a:r>
          </a:p>
          <a:p>
            <a:pPr marL="171450" indent="-1714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RRAS has </a:t>
            </a:r>
            <a:r>
              <a:rPr kumimoji="1" lang="en-US" altLang="zh-CN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faster convergence</a:t>
            </a: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with a higher success rate (97.8%) compared with other methods.</a:t>
            </a:r>
          </a:p>
          <a:p>
            <a:pPr marL="171450" indent="-1714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Teams with </a:t>
            </a:r>
            <a:r>
              <a:rPr kumimoji="1" lang="en-US" altLang="zh-CN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less than 20 agents</a:t>
            </a: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have better success rates than teams with more than 20 agents.</a:t>
            </a:r>
          </a:p>
          <a:p>
            <a:pPr marL="171450" indent="-1714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In </a:t>
            </a:r>
            <a:r>
              <a:rPr kumimoji="1" lang="en-US" altLang="zh-CN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more than 20 agents</a:t>
            </a:r>
            <a:r>
              <a:rPr kumimoji="1" lang="en-US" altLang="zh-CN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scenarios, RRAS still achieves better generalization performance than other methods</a:t>
            </a:r>
            <a:endParaRPr kumimoji="1" lang="zh-CN" altLang="en-US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2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Simulations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AFCEEA-F7D8-4068-9164-5FA7A0815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94" y="993882"/>
            <a:ext cx="5379756" cy="29156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92454E-B6AD-4C68-A12D-A15E9D5CD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145" y="4125763"/>
            <a:ext cx="4841761" cy="2227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E1C8FF-2568-492E-B2DC-E5E82006D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1" y="846813"/>
            <a:ext cx="4776506" cy="33053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ED62520-F031-4B73-B2E8-DF40719B9336}"/>
              </a:ext>
            </a:extLst>
          </p:cNvPr>
          <p:cNvSpPr txBox="1"/>
          <p:nvPr/>
        </p:nvSpPr>
        <p:spPr>
          <a:xfrm>
            <a:off x="792444" y="4074386"/>
            <a:ext cx="4930867" cy="23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RRAS have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better performance</a:t>
            </a: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than the other methods in terms of convergence rate</a:t>
            </a:r>
          </a:p>
          <a:p>
            <a:pPr marL="171450" indent="-1714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The predators performing the RRAS method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can catch the prey faster</a:t>
            </a: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than the other methods, along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with higher rewards</a:t>
            </a: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Fig.9 shows that RRAS has always </a:t>
            </a:r>
            <a:r>
              <a:rPr kumimoji="1" lang="en-US" altLang="zh-CN" sz="16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maintained a high success rate</a:t>
            </a: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, even when the number of predators is low.</a:t>
            </a:r>
            <a:endParaRPr kumimoji="1" lang="zh-CN" altLang="en-US" sz="16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4D60FEA-4E8D-4885-98C3-97326F952B06}"/>
              </a:ext>
            </a:extLst>
          </p:cNvPr>
          <p:cNvSpPr/>
          <p:nvPr/>
        </p:nvSpPr>
        <p:spPr>
          <a:xfrm>
            <a:off x="659094" y="4011372"/>
            <a:ext cx="5327650" cy="2344609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90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Simulations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39229-68F5-4705-A913-E65D562BC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60" y="1130306"/>
            <a:ext cx="6348010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380290" y="962336"/>
            <a:ext cx="6405951" cy="1354216"/>
            <a:chOff x="1654598" y="2374005"/>
            <a:chExt cx="6405951" cy="135421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8" y="2958780"/>
              <a:ext cx="6405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4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Comments</a:t>
              </a:r>
              <a:endParaRPr kumimoji="1" lang="zh-CN" altLang="en-US" sz="4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07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86F66E5-18C0-C64B-8634-4CB8BDF5BE78}"/>
              </a:ext>
            </a:extLst>
          </p:cNvPr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9ACE458-F215-D84F-BB6D-5BBE8C77EC27}"/>
              </a:ext>
            </a:extLst>
          </p:cNvPr>
          <p:cNvGrpSpPr/>
          <p:nvPr/>
        </p:nvGrpSpPr>
        <p:grpSpPr>
          <a:xfrm>
            <a:off x="5323689" y="4616520"/>
            <a:ext cx="1625766" cy="1114240"/>
            <a:chOff x="5323689" y="4756220"/>
            <a:chExt cx="1625766" cy="111424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89BAB28-A9B8-7E45-B447-7EF61401765E}"/>
                </a:ext>
              </a:extLst>
            </p:cNvPr>
            <p:cNvSpPr txBox="1"/>
            <p:nvPr/>
          </p:nvSpPr>
          <p:spPr>
            <a:xfrm>
              <a:off x="5323689" y="5593461"/>
              <a:ext cx="16257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2023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9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18</a:t>
              </a:r>
              <a:r>
                <a:rPr kumimoji="1"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E9BB50C-A9C6-514B-8497-F01081206BDF}"/>
                </a:ext>
              </a:extLst>
            </p:cNvPr>
            <p:cNvSpPr txBox="1"/>
            <p:nvPr/>
          </p:nvSpPr>
          <p:spPr>
            <a:xfrm>
              <a:off x="5522766" y="475622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汇报人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20DBB01-B540-6545-8E40-B43AFE1DA7DA}"/>
                </a:ext>
              </a:extLst>
            </p:cNvPr>
            <p:cNvSpPr txBox="1"/>
            <p:nvPr/>
          </p:nvSpPr>
          <p:spPr>
            <a:xfrm>
              <a:off x="5504379" y="5133198"/>
              <a:ext cx="11464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b="1" spc="3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傅连浩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A3BC5EAF-E44A-9C47-A4CE-586B80772A1A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BD02133-8632-214A-8C6D-079EA05E9E17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EC4C330-09CF-5748-9739-AD0CD2F5FBA4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47BC503-A19D-C94A-8143-369DB0C6F71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34E94A-3C86-DC4C-AA6F-6F686887FC65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0A90FD-3A3E-C54D-B4E6-261C9863BE8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1B807BCE-00EF-5B4E-A249-D671B3CC9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E9BC69-FE5E-A14B-B895-A6A54C87C0EF}"/>
              </a:ext>
            </a:extLst>
          </p:cNvPr>
          <p:cNvGrpSpPr/>
          <p:nvPr/>
        </p:nvGrpSpPr>
        <p:grpSpPr>
          <a:xfrm>
            <a:off x="1893837" y="2083109"/>
            <a:ext cx="3499241" cy="707886"/>
            <a:chOff x="1782684" y="1932600"/>
            <a:chExt cx="3499241" cy="707886"/>
          </a:xfrm>
        </p:grpSpPr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5C88B0F8-9215-1D42-AE2D-C452A627CBB3}"/>
                </a:ext>
              </a:extLst>
            </p:cNvPr>
            <p:cNvCxnSpPr>
              <a:cxnSpLocks/>
            </p:cNvCxnSpPr>
            <p:nvPr/>
          </p:nvCxnSpPr>
          <p:spPr>
            <a:xfrm>
              <a:off x="2581925" y="2602193"/>
              <a:ext cx="270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0CFC7F9-079B-284A-82C1-5ED2F6B9837F}"/>
                </a:ext>
              </a:extLst>
            </p:cNvPr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8F89ADC-A191-464B-A24A-119E7B18CE42}"/>
                  </a:ext>
                </a:extLst>
              </p:cNvPr>
              <p:cNvSpPr/>
              <p:nvPr/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圆角矩形 62">
                <a:extLst>
                  <a:ext uri="{FF2B5EF4-FFF2-40B4-BE49-F238E27FC236}">
                    <a16:creationId xmlns:a16="http://schemas.microsoft.com/office/drawing/2014/main" id="{338C81F9-7DE5-9C41-B809-47E98CB52398}"/>
                  </a:ext>
                </a:extLst>
              </p:cNvPr>
              <p:cNvSpPr/>
              <p:nvPr/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F661169-A98A-874E-9FA9-09B6C73C61FD}"/>
                  </a:ext>
                </a:extLst>
              </p:cNvPr>
              <p:cNvSpPr txBox="1"/>
              <p:nvPr/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26AA8C0-D8BF-E64A-91E5-07F740CE07F5}"/>
                </a:ext>
              </a:extLst>
            </p:cNvPr>
            <p:cNvSpPr txBox="1"/>
            <p:nvPr/>
          </p:nvSpPr>
          <p:spPr>
            <a:xfrm>
              <a:off x="2520521" y="1932600"/>
              <a:ext cx="27570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000" b="1" spc="30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Introduction and Background</a:t>
              </a:r>
              <a:endParaRPr kumimoji="1" lang="zh-CN" altLang="en-US" sz="20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3073815-07D9-9649-BB99-CF92E811318F}"/>
              </a:ext>
            </a:extLst>
          </p:cNvPr>
          <p:cNvGrpSpPr/>
          <p:nvPr/>
        </p:nvGrpSpPr>
        <p:grpSpPr>
          <a:xfrm>
            <a:off x="6567717" y="2062402"/>
            <a:ext cx="3669042" cy="629497"/>
            <a:chOff x="1782684" y="1978568"/>
            <a:chExt cx="3669042" cy="629497"/>
          </a:xfrm>
        </p:grpSpPr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3A3B7E3A-16AC-DE4B-8727-D5865AFC0B3F}"/>
                </a:ext>
              </a:extLst>
            </p:cNvPr>
            <p:cNvCxnSpPr>
              <a:cxnSpLocks/>
            </p:cNvCxnSpPr>
            <p:nvPr/>
          </p:nvCxnSpPr>
          <p:spPr>
            <a:xfrm>
              <a:off x="2581925" y="2567385"/>
              <a:ext cx="270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88427284-797A-3844-8F8F-A54F0A07D06C}"/>
                </a:ext>
              </a:extLst>
            </p:cNvPr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77" name="圆角矩形 76">
                <a:extLst>
                  <a:ext uri="{FF2B5EF4-FFF2-40B4-BE49-F238E27FC236}">
                    <a16:creationId xmlns:a16="http://schemas.microsoft.com/office/drawing/2014/main" id="{6CFFAE41-7E4A-7B48-A31C-3C6599D2A39D}"/>
                  </a:ext>
                </a:extLst>
              </p:cNvPr>
              <p:cNvSpPr/>
              <p:nvPr/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8" name="圆角矩形 77">
                <a:extLst>
                  <a:ext uri="{FF2B5EF4-FFF2-40B4-BE49-F238E27FC236}">
                    <a16:creationId xmlns:a16="http://schemas.microsoft.com/office/drawing/2014/main" id="{C6790460-5BDD-4745-BC65-46C448AC4589}"/>
                  </a:ext>
                </a:extLst>
              </p:cNvPr>
              <p:cNvSpPr/>
              <p:nvPr/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58ACABE-07D6-6448-BBBA-49498C3AA954}"/>
                  </a:ext>
                </a:extLst>
              </p:cNvPr>
              <p:cNvSpPr txBox="1"/>
              <p:nvPr/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71C7755-5C7B-E948-BC39-15C3578E0437}"/>
                </a:ext>
              </a:extLst>
            </p:cNvPr>
            <p:cNvSpPr txBox="1"/>
            <p:nvPr/>
          </p:nvSpPr>
          <p:spPr>
            <a:xfrm>
              <a:off x="2472988" y="2097579"/>
              <a:ext cx="297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0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Method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374FEFC0-CFAE-F247-9FB0-3184403BF62F}"/>
              </a:ext>
            </a:extLst>
          </p:cNvPr>
          <p:cNvGrpSpPr/>
          <p:nvPr/>
        </p:nvGrpSpPr>
        <p:grpSpPr>
          <a:xfrm>
            <a:off x="1893837" y="3926735"/>
            <a:ext cx="3705393" cy="629497"/>
            <a:chOff x="1782684" y="1978568"/>
            <a:chExt cx="3705393" cy="629497"/>
          </a:xfrm>
        </p:grpSpPr>
        <p:cxnSp>
          <p:nvCxnSpPr>
            <p:cNvPr id="114" name="直线连接符 113">
              <a:extLst>
                <a:ext uri="{FF2B5EF4-FFF2-40B4-BE49-F238E27FC236}">
                  <a16:creationId xmlns:a16="http://schemas.microsoft.com/office/drawing/2014/main" id="{52B20EF4-26B8-D945-9025-478574F00E4F}"/>
                </a:ext>
              </a:extLst>
            </p:cNvPr>
            <p:cNvCxnSpPr>
              <a:cxnSpLocks/>
            </p:cNvCxnSpPr>
            <p:nvPr/>
          </p:nvCxnSpPr>
          <p:spPr>
            <a:xfrm>
              <a:off x="2577536" y="2565704"/>
              <a:ext cx="270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362B162-4B97-054A-97D4-CD1BCDFD5A74}"/>
                </a:ext>
              </a:extLst>
            </p:cNvPr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117" name="圆角矩形 116">
                <a:extLst>
                  <a:ext uri="{FF2B5EF4-FFF2-40B4-BE49-F238E27FC236}">
                    <a16:creationId xmlns:a16="http://schemas.microsoft.com/office/drawing/2014/main" id="{4CA12C3B-FFF5-9047-9FAB-77DECDC7F39A}"/>
                  </a:ext>
                </a:extLst>
              </p:cNvPr>
              <p:cNvSpPr/>
              <p:nvPr/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8" name="圆角矩形 117">
                <a:extLst>
                  <a:ext uri="{FF2B5EF4-FFF2-40B4-BE49-F238E27FC236}">
                    <a16:creationId xmlns:a16="http://schemas.microsoft.com/office/drawing/2014/main" id="{CA019BA5-EFF0-4949-84DF-C976ED516DC3}"/>
                  </a:ext>
                </a:extLst>
              </p:cNvPr>
              <p:cNvSpPr/>
              <p:nvPr/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3BFE4688-FBE8-F549-AC91-8EC4CCCF6505}"/>
                  </a:ext>
                </a:extLst>
              </p:cNvPr>
              <p:cNvSpPr txBox="1"/>
              <p:nvPr/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DA22ED13-39E8-B24F-A5CE-41E4B2886B5A}"/>
                </a:ext>
              </a:extLst>
            </p:cNvPr>
            <p:cNvSpPr txBox="1"/>
            <p:nvPr/>
          </p:nvSpPr>
          <p:spPr>
            <a:xfrm>
              <a:off x="2509339" y="2127302"/>
              <a:ext cx="297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0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Simulations</a:t>
              </a:r>
              <a:endParaRPr kumimoji="1" lang="zh-CN" altLang="en-US" sz="28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74E5031-BEAC-461C-81BD-99DF55F4226B}"/>
              </a:ext>
            </a:extLst>
          </p:cNvPr>
          <p:cNvGrpSpPr/>
          <p:nvPr/>
        </p:nvGrpSpPr>
        <p:grpSpPr>
          <a:xfrm>
            <a:off x="6580017" y="3884374"/>
            <a:ext cx="3669042" cy="629497"/>
            <a:chOff x="1782684" y="1978568"/>
            <a:chExt cx="3669042" cy="629497"/>
          </a:xfrm>
        </p:grpSpPr>
        <p:cxnSp>
          <p:nvCxnSpPr>
            <p:cNvPr id="39" name="直线连接符 113">
              <a:extLst>
                <a:ext uri="{FF2B5EF4-FFF2-40B4-BE49-F238E27FC236}">
                  <a16:creationId xmlns:a16="http://schemas.microsoft.com/office/drawing/2014/main" id="{019600F8-EFD3-499C-8863-9C3CAB7382C7}"/>
                </a:ext>
              </a:extLst>
            </p:cNvPr>
            <p:cNvCxnSpPr>
              <a:cxnSpLocks/>
            </p:cNvCxnSpPr>
            <p:nvPr/>
          </p:nvCxnSpPr>
          <p:spPr>
            <a:xfrm>
              <a:off x="2581925" y="2565274"/>
              <a:ext cx="270000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7721D2C3-DEA2-4D95-95B6-BAF3B9551C5C}"/>
                </a:ext>
              </a:extLst>
            </p:cNvPr>
            <p:cNvGrpSpPr/>
            <p:nvPr/>
          </p:nvGrpSpPr>
          <p:grpSpPr>
            <a:xfrm>
              <a:off x="1782684" y="1978568"/>
              <a:ext cx="618022" cy="629497"/>
              <a:chOff x="1782684" y="1978568"/>
              <a:chExt cx="618022" cy="629497"/>
            </a:xfrm>
          </p:grpSpPr>
          <p:sp>
            <p:nvSpPr>
              <p:cNvPr id="42" name="圆角矩形 116">
                <a:extLst>
                  <a:ext uri="{FF2B5EF4-FFF2-40B4-BE49-F238E27FC236}">
                    <a16:creationId xmlns:a16="http://schemas.microsoft.com/office/drawing/2014/main" id="{33787CE4-429C-4E00-B7F9-65C8A839C8A1}"/>
                  </a:ext>
                </a:extLst>
              </p:cNvPr>
              <p:cNvSpPr/>
              <p:nvPr/>
            </p:nvSpPr>
            <p:spPr>
              <a:xfrm>
                <a:off x="1782684" y="1978568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72000"/>
                    </a:srgbClr>
                  </a:gs>
                  <a:gs pos="100000">
                    <a:srgbClr val="C00000">
                      <a:alpha val="47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3" name="圆角矩形 117">
                <a:extLst>
                  <a:ext uri="{FF2B5EF4-FFF2-40B4-BE49-F238E27FC236}">
                    <a16:creationId xmlns:a16="http://schemas.microsoft.com/office/drawing/2014/main" id="{5B1A9B14-5F6F-450C-82DA-60D7BC63D536}"/>
                  </a:ext>
                </a:extLst>
              </p:cNvPr>
              <p:cNvSpPr/>
              <p:nvPr/>
            </p:nvSpPr>
            <p:spPr>
              <a:xfrm>
                <a:off x="1844088" y="2051447"/>
                <a:ext cx="556618" cy="556618"/>
              </a:xfrm>
              <a:prstGeom prst="roundRect">
                <a:avLst>
                  <a:gd name="adj" fmla="val 16419"/>
                </a:avLst>
              </a:prstGeom>
              <a:gradFill>
                <a:gsLst>
                  <a:gs pos="0">
                    <a:srgbClr val="C00000">
                      <a:alpha val="40000"/>
                    </a:srgbClr>
                  </a:gs>
                  <a:gs pos="100000">
                    <a:srgbClr val="C00000">
                      <a:alpha val="15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CD7BB1AD-9E87-4CC4-B111-28156C0DF2B2}"/>
                  </a:ext>
                </a:extLst>
              </p:cNvPr>
              <p:cNvSpPr txBox="1"/>
              <p:nvPr/>
            </p:nvSpPr>
            <p:spPr>
              <a:xfrm>
                <a:off x="1800411" y="2020525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04</a:t>
                </a:r>
                <a:endParaRPr kumimoji="1"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2ACCE52-3BE6-4A01-8C1F-5244EF33ABAE}"/>
                </a:ext>
              </a:extLst>
            </p:cNvPr>
            <p:cNvSpPr txBox="1"/>
            <p:nvPr/>
          </p:nvSpPr>
          <p:spPr>
            <a:xfrm>
              <a:off x="2472988" y="2102976"/>
              <a:ext cx="29787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Comments</a:t>
              </a:r>
              <a:endParaRPr kumimoji="1" lang="zh-CN" altLang="en-US" sz="20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3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380290" y="962336"/>
            <a:ext cx="6405951" cy="2031325"/>
            <a:chOff x="1654598" y="2374005"/>
            <a:chExt cx="6405951" cy="203132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8" y="2958780"/>
              <a:ext cx="640595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4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Introduction and Background</a:t>
              </a:r>
              <a:endParaRPr kumimoji="1" lang="zh-CN" altLang="en-US" sz="4400" b="1" spc="300" dirty="0">
                <a:gradFill>
                  <a:gsLst>
                    <a:gs pos="0">
                      <a:srgbClr val="C00000"/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id="{24A127CD-D713-4872-BCA3-37CF0C46A9E7}"/>
              </a:ext>
            </a:extLst>
          </p:cNvPr>
          <p:cNvSpPr txBox="1"/>
          <p:nvPr/>
        </p:nvSpPr>
        <p:spPr>
          <a:xfrm>
            <a:off x="512176" y="3315869"/>
            <a:ext cx="60570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Distributed Swarm System</a:t>
            </a: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51FE0CD1-C3A2-47C4-8119-7C4237F51DC0}"/>
              </a:ext>
            </a:extLst>
          </p:cNvPr>
          <p:cNvSpPr txBox="1"/>
          <p:nvPr/>
        </p:nvSpPr>
        <p:spPr>
          <a:xfrm>
            <a:off x="512176" y="4513089"/>
            <a:ext cx="605707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DRL in Distributed Swarm System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9D1336-8284-4A03-B57F-948D08523D99}"/>
              </a:ext>
            </a:extLst>
          </p:cNvPr>
          <p:cNvSpPr txBox="1"/>
          <p:nvPr/>
        </p:nvSpPr>
        <p:spPr>
          <a:xfrm>
            <a:off x="597279" y="5710309"/>
            <a:ext cx="597197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Observation-level and Communication-level Graphs</a:t>
            </a:r>
          </a:p>
        </p:txBody>
      </p:sp>
    </p:spTree>
    <p:extLst>
      <p:ext uri="{BB962C8B-B14F-4D97-AF65-F5344CB8AC3E}">
        <p14:creationId xmlns:p14="http://schemas.microsoft.com/office/powerpoint/2010/main" val="9460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16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Introduction and Background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241BF8F-A28B-4D6D-A74D-150EDC14ED82}"/>
              </a:ext>
            </a:extLst>
          </p:cNvPr>
          <p:cNvSpPr/>
          <p:nvPr/>
        </p:nvSpPr>
        <p:spPr>
          <a:xfrm>
            <a:off x="32507" y="934798"/>
            <a:ext cx="1613819" cy="3605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文本框 17">
            <a:extLst>
              <a:ext uri="{FF2B5EF4-FFF2-40B4-BE49-F238E27FC236}">
                <a16:creationId xmlns:a16="http://schemas.microsoft.com/office/drawing/2014/main" id="{C0AB5E7E-A55E-4C22-A0DA-4FF47EF0292D}"/>
              </a:ext>
            </a:extLst>
          </p:cNvPr>
          <p:cNvSpPr txBox="1"/>
          <p:nvPr/>
        </p:nvSpPr>
        <p:spPr>
          <a:xfrm>
            <a:off x="32506" y="934799"/>
            <a:ext cx="328301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Distributed Swarm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8C61C-AAAC-45A3-89E5-B23402B6C792}"/>
                  </a:ext>
                </a:extLst>
              </p:cNvPr>
              <p:cNvSpPr txBox="1"/>
              <p:nvPr/>
            </p:nvSpPr>
            <p:spPr>
              <a:xfrm>
                <a:off x="5026002" y="3724891"/>
                <a:ext cx="7133491" cy="2101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sz="20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Model of Distributed Swarm System:</a:t>
                </a:r>
              </a:p>
              <a:p>
                <a:pPr marL="285750" indent="-285750">
                  <a:lnSpc>
                    <a:spcPct val="130000"/>
                  </a:lnSpc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20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20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20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=[</m:t>
                    </m:r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𝑦</m:t>
                        </m:r>
                      </m:sup>
                    </m:sSub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kumimoji="1" lang="en-US" altLang="zh-CN" sz="20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20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Observation scope of each agent is a circular area with radius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kumimoji="1" lang="en-US" altLang="zh-CN" sz="20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Clr>
                    <a:schemeClr val="accent5"/>
                  </a:buClr>
                  <a:buFont typeface="Wingdings" panose="05000000000000000000" pitchFamily="2" charset="2"/>
                  <a:buChar char="Ø"/>
                </a:pPr>
                <a:r>
                  <a:rPr kumimoji="1" lang="en-US" altLang="zh-CN" sz="20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Communication scope is a circular area with radius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kumimoji="1" lang="en-US" altLang="zh-CN" sz="20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EF8C61C-AAAC-45A3-89E5-B23402B6C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02" y="3724891"/>
                <a:ext cx="7133491" cy="2101281"/>
              </a:xfrm>
              <a:prstGeom prst="rect">
                <a:avLst/>
              </a:prstGeom>
              <a:blipFill>
                <a:blip r:embed="rId7"/>
                <a:stretch>
                  <a:fillRect l="-85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31C427E2-583B-4088-BCFE-8F51B67D6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7" y="1467877"/>
            <a:ext cx="5071532" cy="3894301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F1E6023-65AA-450E-B088-C4871347ECFB}"/>
              </a:ext>
            </a:extLst>
          </p:cNvPr>
          <p:cNvSpPr/>
          <p:nvPr/>
        </p:nvSpPr>
        <p:spPr>
          <a:xfrm>
            <a:off x="5664447" y="1893495"/>
            <a:ext cx="1456023" cy="6381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UAV/UGV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4C22AFF-12DF-48D1-BD42-5BEB93B32D97}"/>
              </a:ext>
            </a:extLst>
          </p:cNvPr>
          <p:cNvSpPr/>
          <p:nvPr/>
        </p:nvSpPr>
        <p:spPr>
          <a:xfrm>
            <a:off x="8016639" y="1005932"/>
            <a:ext cx="3515326" cy="112868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BDA51B3-72B6-4FC8-99A8-11EC716EDA95}"/>
              </a:ext>
            </a:extLst>
          </p:cNvPr>
          <p:cNvSpPr/>
          <p:nvPr/>
        </p:nvSpPr>
        <p:spPr>
          <a:xfrm>
            <a:off x="8016639" y="2621163"/>
            <a:ext cx="3567954" cy="112868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F4A0F725-4BDA-48A7-A249-D9422F9FDA35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7120470" y="1570273"/>
            <a:ext cx="896169" cy="6422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83F8E0E6-ABE8-4764-B1E8-1C715D1C150A}"/>
              </a:ext>
            </a:extLst>
          </p:cNvPr>
          <p:cNvCxnSpPr>
            <a:cxnSpLocks/>
            <a:stCxn id="5" idx="3"/>
            <a:endCxn id="32" idx="2"/>
          </p:cNvCxnSpPr>
          <p:nvPr/>
        </p:nvCxnSpPr>
        <p:spPr>
          <a:xfrm>
            <a:off x="7120470" y="2212548"/>
            <a:ext cx="896169" cy="9729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F26730AD-7398-4E03-BDFA-F220BA43E271}"/>
              </a:ext>
            </a:extLst>
          </p:cNvPr>
          <p:cNvSpPr/>
          <p:nvPr/>
        </p:nvSpPr>
        <p:spPr>
          <a:xfrm>
            <a:off x="8342281" y="1279608"/>
            <a:ext cx="684156" cy="381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Low Cost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2123585-D64D-47E0-B7C1-07E633455CFB}"/>
              </a:ext>
            </a:extLst>
          </p:cNvPr>
          <p:cNvSpPr/>
          <p:nvPr/>
        </p:nvSpPr>
        <p:spPr>
          <a:xfrm>
            <a:off x="9243972" y="1056672"/>
            <a:ext cx="1192887" cy="3102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Highly Decentralized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7476A97-55C6-4EEF-8BA2-5AD4FC4805FC}"/>
              </a:ext>
            </a:extLst>
          </p:cNvPr>
          <p:cNvSpPr/>
          <p:nvPr/>
        </p:nvSpPr>
        <p:spPr>
          <a:xfrm>
            <a:off x="9042155" y="1699680"/>
            <a:ext cx="1060223" cy="379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Independent Coordination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E68BD120-788F-4170-8444-D0656DFD0C19}"/>
              </a:ext>
            </a:extLst>
          </p:cNvPr>
          <p:cNvSpPr/>
          <p:nvPr/>
        </p:nvSpPr>
        <p:spPr>
          <a:xfrm>
            <a:off x="10321714" y="1408269"/>
            <a:ext cx="982058" cy="32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Dynamic</a:t>
            </a:r>
            <a:r>
              <a:rPr lang="en-US" altLang="zh-CN" sz="800" dirty="0">
                <a:latin typeface="宋体" panose="02010600030101010101" pitchFamily="2" charset="-122"/>
                <a:ea typeface="宋体" panose="02010600030101010101" pitchFamily="2" charset="-122"/>
              </a:rPr>
              <a:t> Adjustment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170A4C3B-96FD-4A31-B406-61BF1146E1DF}"/>
              </a:ext>
            </a:extLst>
          </p:cNvPr>
          <p:cNvSpPr/>
          <p:nvPr/>
        </p:nvSpPr>
        <p:spPr>
          <a:xfrm>
            <a:off x="8957319" y="2748274"/>
            <a:ext cx="1271075" cy="453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Communication Constraint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559F54C-8779-4ED5-B50E-EC61AC4FA3F8}"/>
              </a:ext>
            </a:extLst>
          </p:cNvPr>
          <p:cNvSpPr/>
          <p:nvPr/>
        </p:nvSpPr>
        <p:spPr>
          <a:xfrm>
            <a:off x="8674301" y="3201873"/>
            <a:ext cx="876694" cy="4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Sensing Constraint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203AFEE-B877-4C4A-8A88-C6453B55D646}"/>
              </a:ext>
            </a:extLst>
          </p:cNvPr>
          <p:cNvSpPr/>
          <p:nvPr/>
        </p:nvSpPr>
        <p:spPr>
          <a:xfrm>
            <a:off x="10208657" y="2913560"/>
            <a:ext cx="1095115" cy="436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Manipulation Constraint</a:t>
            </a: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01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DEF52009-1548-4476-9E20-2434BEF16511}"/>
              </a:ext>
            </a:extLst>
          </p:cNvPr>
          <p:cNvSpPr/>
          <p:nvPr/>
        </p:nvSpPr>
        <p:spPr>
          <a:xfrm>
            <a:off x="6278845" y="1189015"/>
            <a:ext cx="4430818" cy="22535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48477"/>
            <a:chOff x="0" y="-1"/>
            <a:chExt cx="12192000" cy="6848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43811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16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Introduction and Background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2168D60C-C293-4798-AF60-0F9760309011}"/>
              </a:ext>
            </a:extLst>
          </p:cNvPr>
          <p:cNvSpPr txBox="1"/>
          <p:nvPr/>
        </p:nvSpPr>
        <p:spPr>
          <a:xfrm>
            <a:off x="38926" y="933403"/>
            <a:ext cx="415001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DRL in Distributed Swarm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37FAFB-0D10-423C-838E-5C9CCBDD6C15}"/>
                  </a:ext>
                </a:extLst>
              </p:cNvPr>
              <p:cNvSpPr txBox="1"/>
              <p:nvPr/>
            </p:nvSpPr>
            <p:spPr>
              <a:xfrm>
                <a:off x="262413" y="1576211"/>
                <a:ext cx="4813349" cy="4742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Partially Observable Markov Games: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Set of 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States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possible global state of the game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Set of 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actions that agent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kumimoji="1" lang="zh-CN" altLang="en-US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can acquire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Set of Partial 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Observations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observations that agents can acquire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Policy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choose an action based on partial observation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State </a:t>
                </a: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Transition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Function </a:t>
                </a:r>
                <a14:m>
                  <m:oMath xmlns:m="http://schemas.openxmlformats.org/officeDocument/2006/math">
                    <m:r>
                      <a:rPr kumimoji="1"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𝛤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×…×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kumimoji="1" lang="en-US" altLang="zh-CN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Reward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Function: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×…×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endParaRPr kumimoji="1" lang="en-US" altLang="zh-CN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Goal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of Each Agent </a:t>
                </a:r>
                <a:r>
                  <a:rPr kumimoji="1" lang="en-US" altLang="zh-CN" i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kumimoji="1" lang="zh-CN" altLang="en-US" i="1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A37FAFB-0D10-423C-838E-5C9CCBDD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" y="1576211"/>
                <a:ext cx="4813349" cy="4742965"/>
              </a:xfrm>
              <a:prstGeom prst="rect">
                <a:avLst/>
              </a:prstGeom>
              <a:blipFill>
                <a:blip r:embed="rId6"/>
                <a:stretch>
                  <a:fillRect l="-1013" b="-13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68A6BD81-3CA6-4C21-8AF4-E85E357175FC}"/>
              </a:ext>
            </a:extLst>
          </p:cNvPr>
          <p:cNvSpPr/>
          <p:nvPr/>
        </p:nvSpPr>
        <p:spPr>
          <a:xfrm>
            <a:off x="6473161" y="1392735"/>
            <a:ext cx="1388046" cy="11314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Cooperation Mechanisms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348442F-5D00-4F7C-B12E-07F3CEA03053}"/>
              </a:ext>
            </a:extLst>
          </p:cNvPr>
          <p:cNvSpPr/>
          <p:nvPr/>
        </p:nvSpPr>
        <p:spPr>
          <a:xfrm>
            <a:off x="9031162" y="1392735"/>
            <a:ext cx="1388046" cy="11314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among Agents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B097DA3-84D7-4E2A-B5F1-D2A28334910E}"/>
              </a:ext>
            </a:extLst>
          </p:cNvPr>
          <p:cNvSpPr/>
          <p:nvPr/>
        </p:nvSpPr>
        <p:spPr>
          <a:xfrm>
            <a:off x="7814155" y="2195537"/>
            <a:ext cx="1388046" cy="11314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Value Factorization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63203AC7-410D-44A9-B1A2-C7A3ECBBE857}"/>
              </a:ext>
            </a:extLst>
          </p:cNvPr>
          <p:cNvSpPr/>
          <p:nvPr/>
        </p:nvSpPr>
        <p:spPr>
          <a:xfrm>
            <a:off x="8273877" y="3462276"/>
            <a:ext cx="440754" cy="1006522"/>
          </a:xfrm>
          <a:prstGeom prst="downArrow">
            <a:avLst/>
          </a:prstGeom>
          <a:solidFill>
            <a:schemeClr val="bg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5065F3E-911E-4F70-8FC5-2214008F456F}"/>
              </a:ext>
            </a:extLst>
          </p:cNvPr>
          <p:cNvSpPr/>
          <p:nvPr/>
        </p:nvSpPr>
        <p:spPr>
          <a:xfrm>
            <a:off x="6292769" y="4498797"/>
            <a:ext cx="4430818" cy="506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Dimensionality of State and Observation Information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57E87B-1609-413C-BA4F-7F99A9CDA450}"/>
              </a:ext>
            </a:extLst>
          </p:cNvPr>
          <p:cNvSpPr/>
          <p:nvPr/>
        </p:nvSpPr>
        <p:spPr>
          <a:xfrm>
            <a:off x="6292769" y="5252050"/>
            <a:ext cx="4430818" cy="5065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of the Available Information Set Size</a:t>
            </a:r>
            <a:endParaRPr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形 8" descr="问号 纯色填充">
            <a:extLst>
              <a:ext uri="{FF2B5EF4-FFF2-40B4-BE49-F238E27FC236}">
                <a16:creationId xmlns:a16="http://schemas.microsoft.com/office/drawing/2014/main" id="{7EE35422-1F0C-4B4E-806F-8E72C83D7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23587" y="4357744"/>
            <a:ext cx="788643" cy="788643"/>
          </a:xfrm>
          <a:prstGeom prst="rect">
            <a:avLst/>
          </a:prstGeom>
        </p:spPr>
      </p:pic>
      <p:pic>
        <p:nvPicPr>
          <p:cNvPr id="34" name="图形 33" descr="问号 纯色填充">
            <a:extLst>
              <a:ext uri="{FF2B5EF4-FFF2-40B4-BE49-F238E27FC236}">
                <a16:creationId xmlns:a16="http://schemas.microsoft.com/office/drawing/2014/main" id="{94E92ADC-C05D-45F6-85E0-CF7022E2D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0732" y="5110997"/>
            <a:ext cx="788643" cy="7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6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38952"/>
            <a:chOff x="0" y="-1"/>
            <a:chExt cx="12192000" cy="68389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34286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57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Introduction and </a:t>
            </a:r>
            <a:r>
              <a:rPr kumimoji="1" lang="en-US" altLang="zh-CN" sz="2400" b="1" spc="3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BackGround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99D5D-16CF-4A80-B142-3CEF4E88A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6" y="1166542"/>
            <a:ext cx="2404674" cy="2408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9A78C3-CEAA-4594-89BE-44C81F669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862" y="1149017"/>
            <a:ext cx="3932275" cy="23799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9E71219-C791-4832-B8AA-F3ED0BF08E3A}"/>
              </a:ext>
            </a:extLst>
          </p:cNvPr>
          <p:cNvSpPr txBox="1"/>
          <p:nvPr/>
        </p:nvSpPr>
        <p:spPr>
          <a:xfrm>
            <a:off x="175107" y="4105856"/>
            <a:ext cx="3198288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Observation-Level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model observation-level graphs composed of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heterogeneous relational graphs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among each agent and each type of entities for extracting different relational representations</a:t>
            </a:r>
            <a:endParaRPr kumimoji="1" lang="zh-CN" altLang="en-US" sz="14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4F5841-1F52-48CE-9089-4082E02D696D}"/>
              </a:ext>
            </a:extLst>
          </p:cNvPr>
          <p:cNvSpPr txBox="1"/>
          <p:nvPr/>
        </p:nvSpPr>
        <p:spPr>
          <a:xfrm>
            <a:off x="4424280" y="4225889"/>
            <a:ext cx="3198288" cy="11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Communication-Level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: model a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relevant communication topology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among each agent and relevant homogeneous neighbor agents as an communication-level graph</a:t>
            </a:r>
            <a:endParaRPr kumimoji="1" lang="zh-CN" altLang="en-US" sz="14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74F3D-71E2-448C-934A-0558B790E0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081" y="1131904"/>
            <a:ext cx="2476715" cy="26824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B7F6C6D-45BE-471A-B8E4-6A498978B2B4}"/>
              </a:ext>
            </a:extLst>
          </p:cNvPr>
          <p:cNvSpPr txBox="1"/>
          <p:nvPr/>
        </p:nvSpPr>
        <p:spPr>
          <a:xfrm>
            <a:off x="8673453" y="4345922"/>
            <a:ext cx="3198288" cy="11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Parameter Sharing: 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distributed actor-critic algorithm with </a:t>
            </a:r>
            <a:r>
              <a:rPr kumimoji="1"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full parameter sharing</a:t>
            </a:r>
            <a:r>
              <a:rPr kumimoji="1" lang="en-US" altLang="zh-CN" sz="14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is implemented to learn cooperative swarm policies</a:t>
            </a:r>
            <a:endParaRPr kumimoji="1" lang="zh-CN" altLang="en-US" sz="14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1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59541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-66675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380290" y="962336"/>
            <a:ext cx="6405951" cy="1354216"/>
            <a:chOff x="1654598" y="2374005"/>
            <a:chExt cx="6405951" cy="1354216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8" y="2958780"/>
              <a:ext cx="64059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4400" b="1" spc="300" dirty="0">
                  <a:gradFill>
                    <a:gsLst>
                      <a:gs pos="5500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Method</a:t>
              </a:r>
              <a:endParaRPr kumimoji="1" lang="zh-CN" altLang="en-US" sz="4400" b="1" spc="300" dirty="0">
                <a:gradFill>
                  <a:gsLst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F87768"/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7">
            <a:extLst>
              <a:ext uri="{FF2B5EF4-FFF2-40B4-BE49-F238E27FC236}">
                <a16:creationId xmlns:a16="http://schemas.microsoft.com/office/drawing/2014/main" id="{A7DCF700-16EB-4BB4-B390-D569FC8F4247}"/>
              </a:ext>
            </a:extLst>
          </p:cNvPr>
          <p:cNvSpPr txBox="1"/>
          <p:nvPr/>
        </p:nvSpPr>
        <p:spPr>
          <a:xfrm>
            <a:off x="530515" y="2785597"/>
            <a:ext cx="601489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Overall Structure of Proposed Method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B2EA09-3EE6-43FD-BF62-EAA168653A88}"/>
              </a:ext>
            </a:extLst>
          </p:cNvPr>
          <p:cNvSpPr txBox="1"/>
          <p:nvPr/>
        </p:nvSpPr>
        <p:spPr>
          <a:xfrm>
            <a:off x="530516" y="3760731"/>
            <a:ext cx="60148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RDGANet</a:t>
            </a:r>
            <a:r>
              <a:rPr lang="en-US" altLang="zh-CN" dirty="0"/>
              <a:t> for Different </a:t>
            </a:r>
            <a:r>
              <a:rPr lang="en-US" altLang="zh-CN"/>
              <a:t>Relational Representations</a:t>
            </a:r>
            <a:endParaRPr lang="en-US" altLang="zh-CN" dirty="0"/>
          </a:p>
        </p:txBody>
      </p:sp>
      <p:sp>
        <p:nvSpPr>
          <p:cNvPr id="20" name="文本框 17">
            <a:extLst>
              <a:ext uri="{FF2B5EF4-FFF2-40B4-BE49-F238E27FC236}">
                <a16:creationId xmlns:a16="http://schemas.microsoft.com/office/drawing/2014/main" id="{0BF34CE3-AE16-4A97-A206-1CBA4AAE3D56}"/>
              </a:ext>
            </a:extLst>
          </p:cNvPr>
          <p:cNvSpPr txBox="1"/>
          <p:nvPr/>
        </p:nvSpPr>
        <p:spPr>
          <a:xfrm>
            <a:off x="530516" y="4735865"/>
            <a:ext cx="60148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RGAT for Efficient Inter-Agent Interactions</a:t>
            </a:r>
            <a:endParaRPr lang="en-US" altLang="zh-CN" dirty="0"/>
          </a:p>
        </p:txBody>
      </p:sp>
      <p:sp>
        <p:nvSpPr>
          <p:cNvPr id="17" name="文本框 17">
            <a:extLst>
              <a:ext uri="{FF2B5EF4-FFF2-40B4-BE49-F238E27FC236}">
                <a16:creationId xmlns:a16="http://schemas.microsoft.com/office/drawing/2014/main" id="{B8DF7669-01FC-44CD-9525-A825698E3217}"/>
              </a:ext>
            </a:extLst>
          </p:cNvPr>
          <p:cNvSpPr txBox="1"/>
          <p:nvPr/>
        </p:nvSpPr>
        <p:spPr>
          <a:xfrm>
            <a:off x="530515" y="5720523"/>
            <a:ext cx="601489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Distributed Actor-Critic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9232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48477"/>
            <a:chOff x="0" y="-1"/>
            <a:chExt cx="12192000" cy="6848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43811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Method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BA0969-E066-4F57-8ECE-9D072CA6A73D}"/>
              </a:ext>
            </a:extLst>
          </p:cNvPr>
          <p:cNvSpPr txBox="1"/>
          <p:nvPr/>
        </p:nvSpPr>
        <p:spPr>
          <a:xfrm>
            <a:off x="32506" y="944324"/>
            <a:ext cx="246309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Overall Structure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545FAA-45A2-491E-ABB4-13747AC5D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61" y="1356986"/>
            <a:ext cx="10643309" cy="34857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9FB393-D3EE-4648-85F0-E2177236E665}"/>
              </a:ext>
            </a:extLst>
          </p:cNvPr>
          <p:cNvSpPr txBox="1"/>
          <p:nvPr/>
        </p:nvSpPr>
        <p:spPr>
          <a:xfrm>
            <a:off x="639940" y="4942351"/>
            <a:ext cx="3017660" cy="1268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Model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observation-level graphs 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with different types of groups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Embed observations 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in different groups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Aggregate information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from different groups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C360A0-8EF1-45AB-9515-5FCC08398305}"/>
              </a:ext>
            </a:extLst>
          </p:cNvPr>
          <p:cNvSpPr txBox="1"/>
          <p:nvPr/>
        </p:nvSpPr>
        <p:spPr>
          <a:xfrm>
            <a:off x="3951804" y="4932931"/>
            <a:ext cx="3088927" cy="1028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Cut off the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ineffective communication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between unrelated agents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Model a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relevant communication topology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Facilitate efficient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inter-agent interactions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973F6B8-EC06-4DCC-A1DC-32FE1C64ED38}"/>
              </a:ext>
            </a:extLst>
          </p:cNvPr>
          <p:cNvSpPr txBox="1"/>
          <p:nvPr/>
        </p:nvSpPr>
        <p:spPr>
          <a:xfrm>
            <a:off x="7283562" y="4968980"/>
            <a:ext cx="1613494" cy="78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Merge module with a soft attention mechanism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447D00-3839-405C-9F45-A33F27C25D6F}"/>
              </a:ext>
            </a:extLst>
          </p:cNvPr>
          <p:cNvSpPr txBox="1"/>
          <p:nvPr/>
        </p:nvSpPr>
        <p:spPr>
          <a:xfrm>
            <a:off x="8897056" y="4881272"/>
            <a:ext cx="2518761" cy="1268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Implement distributed actor-critic algorithm with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full parameter sharing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Use </a:t>
            </a:r>
            <a:r>
              <a:rPr kumimoji="1" lang="en-US" altLang="zh-CN" sz="1200" b="1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distributional critics</a:t>
            </a: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 to learn cooperative swarm policies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B778DB5-742B-48CF-9CA5-9B634600D54B}"/>
              </a:ext>
            </a:extLst>
          </p:cNvPr>
          <p:cNvSpPr/>
          <p:nvPr/>
        </p:nvSpPr>
        <p:spPr>
          <a:xfrm>
            <a:off x="639940" y="4961015"/>
            <a:ext cx="2787415" cy="1268681"/>
          </a:xfrm>
          <a:prstGeom prst="roundRect">
            <a:avLst/>
          </a:prstGeom>
          <a:noFill/>
          <a:ln>
            <a:solidFill>
              <a:srgbClr val="FB74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9B2AAB6-65C3-45D7-8D62-C86452C4803E}"/>
              </a:ext>
            </a:extLst>
          </p:cNvPr>
          <p:cNvSpPr/>
          <p:nvPr/>
        </p:nvSpPr>
        <p:spPr>
          <a:xfrm>
            <a:off x="3951804" y="4932931"/>
            <a:ext cx="3088927" cy="1268681"/>
          </a:xfrm>
          <a:prstGeom prst="roundRect">
            <a:avLst/>
          </a:prstGeom>
          <a:noFill/>
          <a:ln>
            <a:solidFill>
              <a:srgbClr val="6EA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2C85C46-39BC-45AD-950B-503A6BF4C11E}"/>
              </a:ext>
            </a:extLst>
          </p:cNvPr>
          <p:cNvSpPr/>
          <p:nvPr/>
        </p:nvSpPr>
        <p:spPr>
          <a:xfrm>
            <a:off x="7334935" y="4942351"/>
            <a:ext cx="1440674" cy="126868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822F157-A3CD-4CDA-A5DE-79DE61346E38}"/>
              </a:ext>
            </a:extLst>
          </p:cNvPr>
          <p:cNvSpPr/>
          <p:nvPr/>
        </p:nvSpPr>
        <p:spPr>
          <a:xfrm>
            <a:off x="8946647" y="4942351"/>
            <a:ext cx="2368231" cy="1214231"/>
          </a:xfrm>
          <a:prstGeom prst="roundRect">
            <a:avLst/>
          </a:prstGeom>
          <a:noFill/>
          <a:ln>
            <a:solidFill>
              <a:srgbClr val="5899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06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48477"/>
            <a:chOff x="0" y="-1"/>
            <a:chExt cx="12192000" cy="6848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43811"/>
              <a:ext cx="12192000" cy="404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Method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BA0969-E066-4F57-8ECE-9D072CA6A73D}"/>
              </a:ext>
            </a:extLst>
          </p:cNvPr>
          <p:cNvSpPr txBox="1"/>
          <p:nvPr/>
        </p:nvSpPr>
        <p:spPr>
          <a:xfrm>
            <a:off x="32506" y="865177"/>
            <a:ext cx="161382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RDGANet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3A5D5-D93B-4DA3-A91E-764763F9E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6" y="1268217"/>
            <a:ext cx="4913303" cy="273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1FAD96-CD26-4379-A92A-BC8F5ADF05F2}"/>
                  </a:ext>
                </a:extLst>
              </p:cNvPr>
              <p:cNvSpPr txBox="1"/>
              <p:nvPr/>
            </p:nvSpPr>
            <p:spPr>
              <a:xfrm>
                <a:off x="5409583" y="1214182"/>
                <a:ext cx="6462158" cy="5089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Group Division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cluster all entities into K groups according to different types of entities using prior knowledge.</a:t>
                </a:r>
              </a:p>
              <a:p>
                <a:pPr marL="628650" lvl="1" indent="-171450">
                  <a:lnSpc>
                    <a:spcPct val="130000"/>
                  </a:lnSpc>
                  <a:buClr>
                    <a:schemeClr val="accent5"/>
                  </a:buClr>
                  <a:buFont typeface="Wingdings" panose="05000000000000000000" pitchFamily="2" charset="2"/>
                  <a:buChar char="n"/>
                </a:pP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Observation of agent </a:t>
                </a:r>
                <a:r>
                  <a:rPr kumimoji="1" lang="en-US" altLang="zh-CN" sz="1200" b="1" i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𝑖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1</m:t>
                            </m:r>
                          </m:sup>
                        </m:sSub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,…,</m:t>
                        </m:r>
                        <m:sSubSup>
                          <m:sSubSup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𝑜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𝑘</m:t>
                            </m:r>
                          </m:sup>
                        </m:sSubSup>
                      </m:e>
                    </m:d>
                  </m:oMath>
                </a14:m>
                <a:r>
                  <a:rPr kumimoji="1" lang="en-US" altLang="zh-CN" sz="1200" b="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 </a:t>
                </a:r>
              </a:p>
              <a:p>
                <a:pPr lvl="1">
                  <a:lnSpc>
                    <a:spcPct val="130000"/>
                  </a:lnSpc>
                </a:pPr>
                <a:r>
                  <a:rPr kumimoji="1" lang="en-US" altLang="zh-CN" sz="1200" b="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   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𝑜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𝑘</m:t>
                        </m:r>
                      </m:sup>
                    </m:sSubSup>
                    <m:r>
                      <a:rPr kumimoji="1" lang="en-US" altLang="zh-CN" sz="1200" i="1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bSup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𝑘</m:t>
                            </m:r>
                          </m:sup>
                        </m:sSubSup>
                      </m:e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𝑗</m:t>
                        </m:r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𝑁</m:t>
                            </m:r>
                          </m:e>
                          <m:sup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𝑜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sz="12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628650" lvl="1" indent="-171450">
                  <a:lnSpc>
                    <a:spcPct val="130000"/>
                  </a:lnSpc>
                  <a:buClr>
                    <a:schemeClr val="accent1"/>
                  </a:buClr>
                  <a:buFont typeface="Wingdings" panose="05000000000000000000" pitchFamily="2" charset="2"/>
                  <a:buChar char="n"/>
                </a:pP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State of Agent </a:t>
                </a:r>
                <a:r>
                  <a:rPr kumimoji="1" lang="en-US" altLang="zh-CN" sz="1200" b="1" i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𝑘</m:t>
                        </m:r>
                      </m:sup>
                    </m:sSubSup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sSup>
                      <m:s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𝑦</m:t>
                                </m:r>
                              </m:sup>
                            </m:sSub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𝑥</m:t>
                                </m:r>
                              </m:sup>
                            </m:sSub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𝑦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Relational Graph Modeling</a:t>
                </a:r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SupPr>
                      <m:e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h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𝑗</m:t>
                        </m:r>
                      </m:sub>
                      <m:sup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𝑘</m:t>
                        </m:r>
                      </m:sup>
                    </m:sSubSup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,                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𝑗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=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e>
                          <m:e>
                            <m:sSubSup>
                              <m:sSubSup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⋅</m:t>
                            </m:r>
                            <m:d>
                              <m:d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Source Han Sans SC Normal" panose="020B0400000000000000" pitchFamily="34" charset="-128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Source Han Sans SC Normal" panose="020B0400000000000000" pitchFamily="34" charset="-128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,  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𝑗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≠</m:t>
                            </m:r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𝑖</m:t>
                            </m:r>
                          </m:e>
                        </m:eqArr>
                      </m:e>
                    </m:d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,</m:t>
                    </m:r>
                  </m:oMath>
                </a14:m>
                <a:r>
                  <a:rPr kumimoji="1" lang="en-US" altLang="zh-CN" sz="120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 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,  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𝑄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,      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𝑉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kumimoji="1" lang="en-US" altLang="zh-CN" sz="1200" b="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dirty="0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𝑜𝑢𝑡</m:t>
                          </m:r>
                        </m:sub>
                        <m:sup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𝑗</m:t>
                          </m:r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𝐺</m:t>
                              </m:r>
                            </m:e>
                            <m:sup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sup>
                          </m:sSup>
                          <m:r>
                            <a:rPr kumimoji="1" lang="en-US" altLang="zh-CN" sz="1200" i="1" dirty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∩</m:t>
                          </m:r>
                          <m:r>
                            <a:rPr kumimoji="1" lang="en-US" altLang="zh-CN" sz="1200" b="0" i="1" dirty="0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𝑁</m:t>
                          </m:r>
                          <m:d>
                            <m:dPr>
                              <m:ctrlP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1200" b="0" i="1" dirty="0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1200" b="1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Attention Aggregation</a:t>
                </a:r>
                <a:r>
                  <a:rPr kumimoji="1" lang="en-US" altLang="zh-CN" sz="1200" b="0" dirty="0">
                    <a:latin typeface="Times New Roman" panose="02020603050405020304" pitchFamily="18" charset="0"/>
                    <a:ea typeface="Source Han Sans SC Normal" panose="020B0400000000000000" pitchFamily="34" charset="-128"/>
                    <a:cs typeface="Times New Roman" panose="02020603050405020304" pitchFamily="18" charset="0"/>
                  </a:rPr>
                  <a:t>:</a:t>
                </a: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𝑠𝑜𝑓𝑡𝑚𝑎𝑥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kumimoji="1" lang="en-US" altLang="zh-CN" sz="1200" b="0" i="1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𝑜</m:t>
                          </m:r>
                        </m:sup>
                      </m:sSubSup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naryPr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𝑘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sup>
                          </m:sSub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⋆</m:t>
                          </m:r>
                          <m:sSubSup>
                            <m:sSubSup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sub>
                            <m:sup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kumimoji="1" lang="zh-CN" altLang="en-US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30000"/>
                  </a:lnSpc>
                </a:pPr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200" dirty="0">
                  <a:latin typeface="Times New Roman" panose="02020603050405020304" pitchFamily="18" charset="0"/>
                  <a:ea typeface="Source Han Sans SC Normal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E1FAD96-CD26-4379-A92A-BC8F5ADF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83" y="1214182"/>
                <a:ext cx="6462158" cy="5089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CE81FEED-97F8-4F4A-B94F-E8739B653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280" y="3915036"/>
            <a:ext cx="4141505" cy="24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78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3344</TotalTime>
  <Words>1018</Words>
  <Application>Microsoft Office PowerPoint</Application>
  <PresentationFormat>宽屏</PresentationFormat>
  <Paragraphs>165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宋体</vt:lpstr>
      <vt:lpstr>Microsoft YaHei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 PT模 板 网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keywords>我给母校送模板 第二届</cp:keywords>
  <dc:description>www.51 ppt moban.co m</dc:description>
  <cp:lastModifiedBy>Lianhao</cp:lastModifiedBy>
  <cp:revision>246</cp:revision>
  <dcterms:created xsi:type="dcterms:W3CDTF">2020-04-17T07:43:44Z</dcterms:created>
  <dcterms:modified xsi:type="dcterms:W3CDTF">2024-03-13T15:25:04Z</dcterms:modified>
</cp:coreProperties>
</file>